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79" r:id="rId3"/>
    <p:sldId id="257" r:id="rId4"/>
    <p:sldId id="258" r:id="rId5"/>
    <p:sldId id="337" r:id="rId6"/>
    <p:sldId id="334" r:id="rId8"/>
    <p:sldId id="345" r:id="rId9"/>
    <p:sldId id="333" r:id="rId10"/>
    <p:sldId id="335" r:id="rId11"/>
    <p:sldId id="336" r:id="rId12"/>
    <p:sldId id="362" r:id="rId13"/>
    <p:sldId id="341" r:id="rId14"/>
    <p:sldId id="363" r:id="rId15"/>
    <p:sldId id="342" r:id="rId16"/>
    <p:sldId id="343" r:id="rId17"/>
    <p:sldId id="338" r:id="rId18"/>
    <p:sldId id="344" r:id="rId19"/>
    <p:sldId id="348" r:id="rId20"/>
    <p:sldId id="361" r:id="rId21"/>
    <p:sldId id="377" r:id="rId22"/>
    <p:sldId id="378" r:id="rId23"/>
    <p:sldId id="376" r:id="rId24"/>
    <p:sldId id="379" r:id="rId25"/>
    <p:sldId id="340" r:id="rId26"/>
    <p:sldId id="346" r:id="rId27"/>
    <p:sldId id="347" r:id="rId28"/>
    <p:sldId id="266" r:id="rId29"/>
  </p:sldIdLst>
  <p:sldSz cx="24384000" cy="13716000"/>
  <p:notesSz cx="5143500" cy="9144000"/>
  <p:embeddedFontLst>
    <p:embeddedFont>
      <p:font typeface="微软雅黑" panose="020B0503020204020204" pitchFamily="34" charset="-122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icrosoft JhengHei" panose="020B0604030504040204" pitchFamily="34" charset="-120"/>
      <p:regular r:id="rId38"/>
    </p:embeddedFont>
    <p:embeddedFont>
      <p:font typeface="等线" panose="02010600030101010101" charset="-122"/>
      <p:regular r:id="rId39"/>
    </p:embeddedFont>
    <p:embeddedFont>
      <p:font typeface="黑体" panose="02010609060101010101" charset="-122"/>
      <p:regular r:id="rId40"/>
    </p:embeddedFont>
  </p:embeddedFontLst>
  <p:custDataLst>
    <p:tags r:id="rId4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54F4"/>
    <a:srgbClr val="537ABA"/>
    <a:srgbClr val="F39C12"/>
    <a:srgbClr val="DD4B39"/>
    <a:srgbClr val="FFFFFF"/>
    <a:srgbClr val="00A65A"/>
    <a:srgbClr val="00C0EF"/>
    <a:srgbClr val="3C8DBC"/>
    <a:srgbClr val="FFF2F0"/>
    <a:srgbClr val="FFCC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1" autoAdjust="0"/>
    <p:restoredTop sz="94613"/>
  </p:normalViewPr>
  <p:slideViewPr>
    <p:cSldViewPr snapToGrid="0" snapToObjects="1">
      <p:cViewPr varScale="1">
        <p:scale>
          <a:sx n="46" d="100"/>
          <a:sy n="46" d="100"/>
        </p:scale>
        <p:origin x="4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11.xml"/><Relationship Id="rId40" Type="http://schemas.openxmlformats.org/officeDocument/2006/relationships/font" Target="fonts/font8.fntdata"/><Relationship Id="rId4" Type="http://schemas.openxmlformats.org/officeDocument/2006/relationships/slide" Target="slides/slide2.xml"/><Relationship Id="rId39" Type="http://schemas.openxmlformats.org/officeDocument/2006/relationships/font" Target="fonts/font7.fntdata"/><Relationship Id="rId38" Type="http://schemas.openxmlformats.org/officeDocument/2006/relationships/font" Target="fonts/font6.fntdata"/><Relationship Id="rId37" Type="http://schemas.openxmlformats.org/officeDocument/2006/relationships/font" Target="fonts/font5.fntdata"/><Relationship Id="rId36" Type="http://schemas.openxmlformats.org/officeDocument/2006/relationships/font" Target="fonts/font4.fntdata"/><Relationship Id="rId35" Type="http://schemas.openxmlformats.org/officeDocument/2006/relationships/font" Target="fonts/font3.fntdata"/><Relationship Id="rId34" Type="http://schemas.openxmlformats.org/officeDocument/2006/relationships/font" Target="fonts/font2.fntdata"/><Relationship Id="rId33" Type="http://schemas.openxmlformats.org/officeDocument/2006/relationships/font" Target="fonts/font1.fntdata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C3C92-BB62-48E7-9D79-97FA4C3088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B1C816-3C9F-4AF7-B8DD-A8C50151FEC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3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06"/>
          <p:cNvPicPr>
            <a:picLocks noChangeAspect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>
          <a:xfrm>
            <a:off x="21123339" y="704099"/>
            <a:ext cx="2384360" cy="715347"/>
          </a:xfrm>
          <a:prstGeom prst="rect">
            <a:avLst/>
          </a:prstGeom>
        </p:spPr>
      </p:pic>
      <p:sp>
        <p:nvSpPr>
          <p:cNvPr id="5" name="Object 407"/>
          <p:cNvSpPr txBox="1"/>
          <p:nvPr userDrawn="1"/>
        </p:nvSpPr>
        <p:spPr>
          <a:xfrm>
            <a:off x="319584" y="12868984"/>
            <a:ext cx="10565293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2021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3"/>
          <p:cNvSpPr txBox="1"/>
          <p:nvPr userDrawn="1"/>
        </p:nvSpPr>
        <p:spPr>
          <a:xfrm>
            <a:off x="20944295" y="12868984"/>
            <a:ext cx="2742448" cy="36427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640080" indent="-18288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282700" indent="-3683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925955" indent="-55435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568575" indent="-739775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C11FAF64-B590-4D3F-84AC-7FC208599E32}" type="slidenum">
              <a:rPr lang="zh-CN" altLang="en-US" sz="1135" smtClean="0"/>
            </a:fld>
            <a:endParaRPr lang="zh-CN" altLang="en-US" sz="11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26.png"/><Relationship Id="rId2" Type="http://schemas.openxmlformats.org/officeDocument/2006/relationships/tags" Target="../tags/tag1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microsoft.com/office/2007/relationships/hdphoto" Target="../media/image9.wdp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tags" Target="../tags/tag8.xml"/><Relationship Id="rId4" Type="http://schemas.openxmlformats.org/officeDocument/2006/relationships/image" Target="../media/image28.png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tags" Target="../tags/tag9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6" Type="http://schemas.openxmlformats.org/officeDocument/2006/relationships/image" Target="../media/image36.jpeg"/><Relationship Id="rId5" Type="http://schemas.microsoft.com/office/2007/relationships/hdphoto" Target="../media/image35.wdp"/><Relationship Id="rId4" Type="http://schemas.openxmlformats.org/officeDocument/2006/relationships/image" Target="../media/image34.png"/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 101"/>
          <p:cNvPicPr>
            <a:picLocks noChangeAspect="1"/>
          </p:cNvPicPr>
          <p:nvPr/>
        </p:nvPicPr>
        <p:blipFill rotWithShape="1">
          <a:blip r:embed="rId1" cstate="email"/>
          <a:srcRect r="3421"/>
          <a:stretch>
            <a:fillRect/>
          </a:stretch>
        </p:blipFill>
        <p:spPr>
          <a:xfrm>
            <a:off x="11470408" y="0"/>
            <a:ext cx="12913591" cy="13716000"/>
          </a:xfrm>
          <a:prstGeom prst="rect">
            <a:avLst/>
          </a:prstGeom>
        </p:spPr>
      </p:pic>
      <p:pic>
        <p:nvPicPr>
          <p:cNvPr id="102" name="image 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" y="0"/>
            <a:ext cx="15029838" cy="13741400"/>
          </a:xfrm>
          <a:prstGeom prst="rect">
            <a:avLst/>
          </a:prstGeom>
        </p:spPr>
      </p:pic>
      <p:pic>
        <p:nvPicPr>
          <p:cNvPr id="103" name="image 1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667118" y="1238250"/>
            <a:ext cx="1054100" cy="914400"/>
          </a:xfrm>
          <a:prstGeom prst="rect">
            <a:avLst/>
          </a:prstGeom>
        </p:spPr>
      </p:pic>
      <p:grpSp>
        <p:nvGrpSpPr>
          <p:cNvPr id="105" name="组合 105"/>
          <p:cNvGrpSpPr/>
          <p:nvPr/>
        </p:nvGrpSpPr>
        <p:grpSpPr>
          <a:xfrm>
            <a:off x="10188117" y="0"/>
            <a:ext cx="6007100" cy="13741400"/>
            <a:chOff x="10188117" y="0"/>
            <a:chExt cx="6007100" cy="13741400"/>
          </a:xfrm>
        </p:grpSpPr>
        <p:pic>
          <p:nvPicPr>
            <p:cNvPr id="106" name="image 106"/>
            <p:cNvPicPr>
              <a:picLocks noChangeAspect="1"/>
            </p:cNvPicPr>
            <p:nvPr/>
          </p:nvPicPr>
          <p:blipFill>
            <a:blip r:embed="rId4">
              <a:alphaModFix amt="50000"/>
            </a:blip>
            <a:srcRect/>
            <a:stretch>
              <a:fillRect/>
            </a:stretch>
          </p:blipFill>
          <p:spPr>
            <a:xfrm>
              <a:off x="10188117" y="0"/>
              <a:ext cx="6007100" cy="13741400"/>
            </a:xfrm>
            <a:prstGeom prst="rect">
              <a:avLst/>
            </a:prstGeom>
          </p:spPr>
        </p:pic>
        <p:pic>
          <p:nvPicPr>
            <p:cNvPr id="107" name="image 107"/>
            <p:cNvPicPr>
              <a:picLocks noChangeAspect="1"/>
            </p:cNvPicPr>
            <p:nvPr/>
          </p:nvPicPr>
          <p:blipFill>
            <a:blip r:embed="rId5">
              <a:alphaModFix amt="60000"/>
            </a:blip>
            <a:srcRect/>
            <a:stretch>
              <a:fillRect/>
            </a:stretch>
          </p:blipFill>
          <p:spPr>
            <a:xfrm>
              <a:off x="10696117" y="0"/>
              <a:ext cx="4864100" cy="13741400"/>
            </a:xfrm>
            <a:prstGeom prst="rect">
              <a:avLst/>
            </a:prstGeom>
          </p:spPr>
        </p:pic>
      </p:grpSp>
      <p:sp>
        <p:nvSpPr>
          <p:cNvPr id="108" name="Object 108"/>
          <p:cNvSpPr txBox="1"/>
          <p:nvPr/>
        </p:nvSpPr>
        <p:spPr>
          <a:xfrm>
            <a:off x="1779185" y="4561159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分布式锁介绍</a:t>
            </a:r>
            <a:endParaRPr lang="en-US" altLang="zh-CN" sz="6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99324" y="6096000"/>
            <a:ext cx="13701279" cy="1549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0" name="Object 1010"/>
          <p:cNvSpPr txBox="1"/>
          <p:nvPr/>
        </p:nvSpPr>
        <p:spPr>
          <a:xfrm>
            <a:off x="16512145" y="12266126"/>
            <a:ext cx="7691463" cy="12446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i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 Logistics Fit</a:t>
            </a:r>
            <a:endParaRPr lang="zh-CN" altLang="en-US" sz="6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3010"/>
          <p:cNvSpPr txBox="1"/>
          <p:nvPr/>
        </p:nvSpPr>
        <p:spPr>
          <a:xfrm>
            <a:off x="632361" y="12570721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image 2011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2" name="Object 108"/>
          <p:cNvSpPr txBox="1"/>
          <p:nvPr/>
        </p:nvSpPr>
        <p:spPr>
          <a:xfrm>
            <a:off x="1779983" y="8461964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姓名：梅建明</a:t>
            </a: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bject 108"/>
          <p:cNvSpPr txBox="1"/>
          <p:nvPr/>
        </p:nvSpPr>
        <p:spPr>
          <a:xfrm>
            <a:off x="1779186" y="7158856"/>
            <a:ext cx="8916931" cy="1079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4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部门：根技术</a:t>
            </a:r>
            <a:endParaRPr lang="zh-CN" altLang="en-US" sz="4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分布式锁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1033" y="5037438"/>
            <a:ext cx="180241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数据库：</a:t>
            </a:r>
            <a:r>
              <a:rPr lang="zh-CN" altLang="en-US" sz="4000" dirty="0">
                <a:latin typeface="+mj-ea"/>
                <a:ea typeface="+mj-ea"/>
              </a:rPr>
              <a:t>数据库锁机制</a:t>
            </a:r>
            <a:r>
              <a:rPr lang="en-US" altLang="zh-CN" sz="4000" dirty="0">
                <a:latin typeface="+mj-ea"/>
                <a:ea typeface="+mj-ea"/>
              </a:rPr>
              <a:t>(select.. for update)/</a:t>
            </a:r>
            <a:r>
              <a:rPr lang="zh-CN" altLang="en-US" sz="4000" dirty="0">
                <a:latin typeface="+mj-ea"/>
                <a:ea typeface="+mj-ea"/>
              </a:rPr>
              <a:t>使用唯一索引特性</a:t>
            </a:r>
            <a:endParaRPr lang="zh-CN" altLang="en-US" sz="40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033" y="6504057"/>
            <a:ext cx="12480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latin typeface="+mj-ea"/>
                <a:ea typeface="+mj-ea"/>
              </a:rPr>
              <a:t>ZooKeeper</a:t>
            </a:r>
            <a:r>
              <a:rPr lang="zh-CN" altLang="en-US" sz="4000" b="1" dirty="0">
                <a:latin typeface="+mj-ea"/>
                <a:ea typeface="+mj-ea"/>
              </a:rPr>
              <a:t>：</a:t>
            </a:r>
            <a:r>
              <a:rPr lang="zh-CN" altLang="en-US" sz="4000" dirty="0">
                <a:latin typeface="+mj-ea"/>
                <a:ea typeface="+mj-ea"/>
              </a:rPr>
              <a:t>临时有序节点</a:t>
            </a:r>
            <a:endParaRPr lang="zh-CN" altLang="en-US" sz="40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6225" y="7970677"/>
            <a:ext cx="12480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+mj-ea"/>
                <a:ea typeface="+mj-ea"/>
              </a:rPr>
              <a:t>Redis</a:t>
            </a:r>
            <a:r>
              <a:rPr lang="zh-CN" altLang="en-US" sz="4000" b="1" dirty="0">
                <a:latin typeface="+mj-ea"/>
                <a:ea typeface="+mj-ea"/>
              </a:rPr>
              <a:t>：</a:t>
            </a:r>
            <a:r>
              <a:rPr lang="en-US" altLang="zh-CN" sz="4000" dirty="0">
                <a:latin typeface="+mj-ea"/>
                <a:ea typeface="+mj-ea"/>
              </a:rPr>
              <a:t>SETNX</a:t>
            </a:r>
            <a:r>
              <a:rPr lang="zh-CN" altLang="en-US" sz="4000" dirty="0">
                <a:latin typeface="+mj-ea"/>
                <a:ea typeface="+mj-ea"/>
              </a:rPr>
              <a:t>命令</a:t>
            </a:r>
            <a:r>
              <a:rPr lang="en-US" altLang="zh-CN" sz="4000" dirty="0">
                <a:latin typeface="+mj-ea"/>
                <a:ea typeface="+mj-ea"/>
              </a:rPr>
              <a:t>+EXPIRE</a:t>
            </a:r>
            <a:r>
              <a:rPr lang="zh-CN" altLang="en-US" sz="4000" dirty="0">
                <a:latin typeface="+mj-ea"/>
                <a:ea typeface="+mj-ea"/>
              </a:rPr>
              <a:t>命令</a:t>
            </a:r>
            <a:endParaRPr lang="zh-CN" altLang="en-US" sz="40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6225" y="2362754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019790" y="2244338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指定所有程序都能访问到的标识为锁</a:t>
            </a:r>
            <a:endParaRPr lang="zh-CN" altLang="en-US" sz="4000" b="1" dirty="0">
              <a:latin typeface="+mj-ea"/>
              <a:ea typeface="+mj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19790" y="3531717"/>
            <a:ext cx="10172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需记录锁与程序对应关系，用于释放锁</a:t>
            </a:r>
            <a:endParaRPr lang="zh-CN" altLang="en-US" sz="4000" b="1" dirty="0"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16225" y="3650133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数据库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-for update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91113" y="2438215"/>
            <a:ext cx="115307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通过数据库行级锁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+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事务锁定数据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742950" indent="-742950" algn="l">
              <a:buAutoNum type="arabicPeriod"/>
            </a:pP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开启事务，使用</a:t>
            </a:r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</a:rPr>
              <a:t>select for update 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锁定数据</a:t>
            </a:r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742950" indent="-742950" algn="l">
              <a:buAutoNum type="arabicPeriod"/>
            </a:pP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修改数据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marL="742950" indent="-742950" algn="l">
              <a:buAutoNum type="arabicPeriod"/>
            </a:pP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提交事务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01034" y="2438215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254F4"/>
                </a:solidFill>
                <a:latin typeface="+mj-ea"/>
                <a:ea typeface="+mj-ea"/>
              </a:rPr>
              <a:t>原理</a:t>
            </a:r>
            <a:r>
              <a:rPr lang="zh-CN" altLang="en-US" sz="4800" b="1" dirty="0">
                <a:solidFill>
                  <a:srgbClr val="2254F4"/>
                </a:solidFill>
                <a:latin typeface="+mj-ea"/>
                <a:ea typeface="+mj-ea"/>
              </a:rPr>
              <a:t>：</a:t>
            </a:r>
            <a:endParaRPr lang="zh-CN" altLang="en-US" sz="4800" i="0" dirty="0">
              <a:solidFill>
                <a:srgbClr val="2254F4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1034" y="9158757"/>
            <a:ext cx="9511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0" dirty="0">
                <a:solidFill>
                  <a:srgbClr val="92D050"/>
                </a:solidFill>
                <a:effectLst/>
                <a:latin typeface="+mj-ea"/>
                <a:ea typeface="+mj-ea"/>
              </a:rPr>
              <a:t>优点：</a:t>
            </a:r>
            <a:r>
              <a:rPr lang="zh-CN" altLang="en-US" sz="32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使用方便，易于理解</a:t>
            </a:r>
            <a:endParaRPr lang="en-US" altLang="zh-CN" sz="32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01033" y="10304730"/>
            <a:ext cx="1254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0" dirty="0">
                <a:solidFill>
                  <a:srgbClr val="C00000"/>
                </a:solidFill>
                <a:effectLst/>
                <a:latin typeface="+mj-ea"/>
                <a:ea typeface="+mj-ea"/>
              </a:rPr>
              <a:t>缺点：</a:t>
            </a:r>
            <a:endParaRPr lang="zh-CN" altLang="en-US" sz="4400" i="0" dirty="0"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91112" y="6604411"/>
            <a:ext cx="12305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Select for update 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需使用主键查询，否则会锁定整张表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Mysql-InnoDB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引擎支持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1033" y="6604412"/>
            <a:ext cx="239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0" dirty="0">
                <a:solidFill>
                  <a:srgbClr val="C00000"/>
                </a:solidFill>
                <a:effectLst/>
                <a:latin typeface="+mj-ea"/>
                <a:ea typeface="+mj-ea"/>
              </a:rPr>
              <a:t>注意事项：</a:t>
            </a:r>
            <a:endParaRPr lang="zh-CN" altLang="en-US" sz="4400" b="1" i="0" dirty="0">
              <a:solidFill>
                <a:srgbClr val="C00000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96073" y="10329386"/>
            <a:ext cx="11792272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i="0" dirty="0">
                <a:effectLst/>
                <a:latin typeface="+mj-ea"/>
                <a:ea typeface="+mj-ea"/>
              </a:rPr>
              <a:t>在业务未结束之前会持续锁定资源，编码不当时容易产生死锁</a:t>
            </a:r>
            <a:endParaRPr lang="en-US" altLang="zh-CN" sz="3200" i="0" dirty="0">
              <a:effectLst/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200" i="0" dirty="0">
                <a:effectLst/>
                <a:latin typeface="+mj-ea"/>
                <a:ea typeface="+mj-ea"/>
              </a:rPr>
              <a:t>锁竞争压力在数据库端，高并发时数据库端压力过大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数据库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唯一索引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4234" y="2073503"/>
            <a:ext cx="9263466" cy="1118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491113" y="2438215"/>
            <a:ext cx="107531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创建具有唯一索引的表，唯一索引列存储锁名称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</a:rPr>
              <a:t>1.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获取锁：在表中增加行记录，添加成功则获取锁</a:t>
            </a:r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2.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释放锁：删除添加的行记录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1034" y="2438215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2254F4"/>
                </a:solidFill>
                <a:latin typeface="+mj-ea"/>
                <a:ea typeface="+mj-ea"/>
              </a:rPr>
              <a:t>原理</a:t>
            </a:r>
            <a:r>
              <a:rPr lang="zh-CN" altLang="en-US" sz="4800" b="1" dirty="0">
                <a:solidFill>
                  <a:srgbClr val="2254F4"/>
                </a:solidFill>
                <a:latin typeface="+mj-ea"/>
                <a:ea typeface="+mj-ea"/>
              </a:rPr>
              <a:t>：</a:t>
            </a:r>
            <a:endParaRPr lang="zh-CN" altLang="en-US" sz="4800" i="0" dirty="0">
              <a:solidFill>
                <a:srgbClr val="2254F4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101034" y="5337920"/>
            <a:ext cx="11589731" cy="2223190"/>
            <a:chOff x="1101033" y="5224063"/>
            <a:chExt cx="11589731" cy="2223190"/>
          </a:xfrm>
        </p:grpSpPr>
        <p:sp>
          <p:nvSpPr>
            <p:cNvPr id="5" name="文本框 4"/>
            <p:cNvSpPr txBox="1"/>
            <p:nvPr/>
          </p:nvSpPr>
          <p:spPr>
            <a:xfrm>
              <a:off x="1101034" y="5224063"/>
              <a:ext cx="51889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92D050"/>
                  </a:solidFill>
                  <a:effectLst/>
                  <a:latin typeface="+mj-ea"/>
                  <a:ea typeface="+mj-ea"/>
                </a:rPr>
                <a:t>优点：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没有持续锁定资源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101033" y="6370036"/>
              <a:ext cx="1226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C00000"/>
                  </a:solidFill>
                  <a:effectLst/>
                  <a:latin typeface="+mj-ea"/>
                  <a:ea typeface="+mj-ea"/>
                </a:rPr>
                <a:t>缺点：</a:t>
              </a:r>
              <a:endParaRPr lang="zh-CN" altLang="en-US" sz="44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51962" y="6370035"/>
              <a:ext cx="10238802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其它锁特性需手动实现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锁竞争压力在数据库端，高并发时数据库端压力过大</a:t>
              </a:r>
              <a:endParaRPr lang="zh-CN" altLang="en-US" sz="3200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ZooKeeper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6638" y="1994716"/>
            <a:ext cx="8241062" cy="1114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1101034" y="2438215"/>
            <a:ext cx="12392940" cy="5078313"/>
            <a:chOff x="1101034" y="2438215"/>
            <a:chExt cx="12392940" cy="5078313"/>
          </a:xfrm>
        </p:grpSpPr>
        <p:sp>
          <p:nvSpPr>
            <p:cNvPr id="5" name="文本框 4"/>
            <p:cNvSpPr txBox="1"/>
            <p:nvPr/>
          </p:nvSpPr>
          <p:spPr>
            <a:xfrm>
              <a:off x="2740853" y="2438215"/>
              <a:ext cx="10753121" cy="507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基于临时有序节点，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获取锁：程序创建临时节点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1200150" lvl="1" indent="-742950">
                <a:buFont typeface="+mj-lt"/>
                <a:buAutoNum type="alphaU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判断当前节点是否为目录下第一个节点，是第一个则获取锁成功，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1200150" lvl="1" indent="-742950">
                <a:buFont typeface="+mj-lt"/>
                <a:buAutoNum type="alphaU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如果不是，则说明没有获取到锁，在序列中找到比自己小的那个节点，并对其调用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exist()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方法，注册其事件监听，当监听到这个节点被删除了，重复获取锁步骤。</a:t>
              </a:r>
              <a:endPara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释放锁：删除临时节点</a:t>
              </a:r>
              <a:endPara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01034" y="2438215"/>
              <a:ext cx="175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2254F4"/>
                  </a:solidFill>
                  <a:latin typeface="+mj-ea"/>
                  <a:ea typeface="+mj-ea"/>
                </a:rPr>
                <a:t>原理</a:t>
              </a:r>
              <a:r>
                <a:rPr lang="zh-CN" altLang="en-US" sz="4800" b="1" dirty="0">
                  <a:solidFill>
                    <a:srgbClr val="2254F4"/>
                  </a:solidFill>
                  <a:latin typeface="+mj-ea"/>
                  <a:ea typeface="+mj-ea"/>
                </a:rPr>
                <a:t>：</a:t>
              </a:r>
              <a:endParaRPr lang="zh-CN" altLang="en-US" sz="4800" i="0" dirty="0">
                <a:solidFill>
                  <a:srgbClr val="2254F4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101035" y="8705486"/>
            <a:ext cx="11894532" cy="2417155"/>
            <a:chOff x="1101033" y="7717885"/>
            <a:chExt cx="11894532" cy="2417155"/>
          </a:xfrm>
        </p:grpSpPr>
        <p:sp>
          <p:nvSpPr>
            <p:cNvPr id="9" name="文本框 8"/>
            <p:cNvSpPr txBox="1"/>
            <p:nvPr/>
          </p:nvSpPr>
          <p:spPr>
            <a:xfrm>
              <a:off x="1101035" y="7717885"/>
              <a:ext cx="1189453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92D050"/>
                  </a:solidFill>
                  <a:effectLst/>
                  <a:latin typeface="+mj-ea"/>
                  <a:ea typeface="+mj-ea"/>
                </a:rPr>
                <a:t>优点：</a:t>
              </a:r>
              <a:r>
                <a:rPr lang="en-US" altLang="zh-CN" sz="3200" i="0" dirty="0" err="1">
                  <a:effectLst/>
                  <a:latin typeface="+mj-ea"/>
                  <a:ea typeface="+mj-ea"/>
                </a:rPr>
                <a:t>ZooKeeper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基于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CP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实现，天生具备强一致性且其自身特性   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r>
                <a:rPr lang="en-US" altLang="zh-CN" sz="3200" dirty="0">
                  <a:latin typeface="+mj-ea"/>
                  <a:ea typeface="+mj-ea"/>
                </a:rPr>
                <a:t>          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符合锁的需求，较容易实现阻塞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/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非阻塞，重入等特性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01033" y="9057823"/>
              <a:ext cx="1226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C00000"/>
                  </a:solidFill>
                  <a:effectLst/>
                  <a:latin typeface="+mj-ea"/>
                  <a:ea typeface="+mj-ea"/>
                </a:rPr>
                <a:t>缺点：</a:t>
              </a:r>
              <a:endParaRPr lang="zh-CN" altLang="en-US" sz="44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51962" y="9057822"/>
              <a:ext cx="10543603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应用与</a:t>
              </a:r>
              <a:r>
                <a:rPr lang="en-US" altLang="zh-CN" sz="3200" i="0" dirty="0" err="1">
                  <a:effectLst/>
                  <a:latin typeface="+mj-ea"/>
                  <a:ea typeface="+mj-ea"/>
                </a:rPr>
                <a:t>ZooKeeper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失联导致获取到的锁被释放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基于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CP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所以性能相对基于缓存的分布式锁较差</a:t>
              </a:r>
              <a:endParaRPr lang="zh-CN" altLang="en-US" sz="3200" dirty="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Redis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2760" y="2073503"/>
            <a:ext cx="8594940" cy="107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101034" y="2438215"/>
            <a:ext cx="12392940" cy="3416320"/>
            <a:chOff x="1101034" y="2438215"/>
            <a:chExt cx="12392940" cy="3416320"/>
          </a:xfrm>
        </p:grpSpPr>
        <p:sp>
          <p:nvSpPr>
            <p:cNvPr id="3" name="文本框 2"/>
            <p:cNvSpPr txBox="1"/>
            <p:nvPr/>
          </p:nvSpPr>
          <p:spPr>
            <a:xfrm>
              <a:off x="2740853" y="2438215"/>
              <a:ext cx="10753121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SETNX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：添加成功返回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1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失败返回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0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，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EXPIRE: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指定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Key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有效时间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获取锁：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 SETNX 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锁标识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1200150" lvl="1" indent="-742950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返回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1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：获取成功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1200150" lvl="1" indent="-742950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返回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0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：获取失败自旋或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sleep</a:t>
              </a: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之后重新获取</a:t>
              </a:r>
              <a:endPara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CN" altLang="en-US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释放锁：删除</a:t>
              </a:r>
              <a:r>
                <a:rPr lang="en-US" altLang="zh-CN" sz="3600" b="0" i="0" dirty="0">
                  <a:solidFill>
                    <a:srgbClr val="24292F"/>
                  </a:solidFill>
                  <a:effectLst/>
                  <a:latin typeface="+mj-ea"/>
                  <a:ea typeface="+mj-ea"/>
                </a:rPr>
                <a:t>Key</a:t>
              </a:r>
              <a:endPara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101034" y="2438215"/>
              <a:ext cx="17506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solidFill>
                    <a:srgbClr val="2254F4"/>
                  </a:solidFill>
                  <a:latin typeface="+mj-ea"/>
                  <a:ea typeface="+mj-ea"/>
                </a:rPr>
                <a:t>原理</a:t>
              </a:r>
              <a:r>
                <a:rPr lang="zh-CN" altLang="en-US" sz="4800" b="1" dirty="0">
                  <a:solidFill>
                    <a:srgbClr val="2254F4"/>
                  </a:solidFill>
                  <a:latin typeface="+mj-ea"/>
                  <a:ea typeface="+mj-ea"/>
                </a:rPr>
                <a:t>：</a:t>
              </a:r>
              <a:endParaRPr lang="zh-CN" altLang="en-US" sz="4800" i="0" dirty="0">
                <a:solidFill>
                  <a:srgbClr val="2254F4"/>
                </a:solidFill>
                <a:effectLst/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101035" y="8705486"/>
            <a:ext cx="11894532" cy="2909597"/>
            <a:chOff x="1101033" y="7717885"/>
            <a:chExt cx="11894532" cy="2909597"/>
          </a:xfrm>
        </p:grpSpPr>
        <p:sp>
          <p:nvSpPr>
            <p:cNvPr id="8" name="文本框 7"/>
            <p:cNvSpPr txBox="1"/>
            <p:nvPr/>
          </p:nvSpPr>
          <p:spPr>
            <a:xfrm>
              <a:off x="1101035" y="7717885"/>
              <a:ext cx="1189453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92D050"/>
                  </a:solidFill>
                  <a:effectLst/>
                  <a:latin typeface="+mj-ea"/>
                  <a:ea typeface="+mj-ea"/>
                </a:rPr>
                <a:t>优点：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Redis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基于</a:t>
              </a:r>
              <a:r>
                <a:rPr lang="en-US" altLang="zh-CN" sz="3200" i="0" dirty="0">
                  <a:effectLst/>
                  <a:latin typeface="+mj-ea"/>
                  <a:ea typeface="+mj-ea"/>
                </a:rPr>
                <a:t>AP</a:t>
              </a:r>
              <a:r>
                <a:rPr lang="zh-CN" altLang="en-US" sz="3200" i="0" dirty="0">
                  <a:effectLst/>
                  <a:latin typeface="+mj-ea"/>
                  <a:ea typeface="+mj-ea"/>
                </a:rPr>
                <a:t>实现，性能较好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01033" y="9057823"/>
              <a:ext cx="12265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i="0" dirty="0">
                  <a:solidFill>
                    <a:srgbClr val="C00000"/>
                  </a:solidFill>
                  <a:effectLst/>
                  <a:latin typeface="+mj-ea"/>
                  <a:ea typeface="+mj-ea"/>
                </a:rPr>
                <a:t>缺点：</a:t>
              </a:r>
              <a:endParaRPr lang="zh-CN" altLang="en-US" sz="4400" i="0" dirty="0">
                <a:effectLst/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451962" y="9057822"/>
              <a:ext cx="1054360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没有自动续租，业务时间大于锁过期时间锁失效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i="0" dirty="0">
                  <a:effectLst/>
                  <a:latin typeface="+mj-ea"/>
                  <a:ea typeface="+mj-ea"/>
                </a:rPr>
                <a:t>单节点崩溃导致锁丢失</a:t>
              </a:r>
              <a:endParaRPr lang="en-US" altLang="zh-CN" sz="3200" i="0" dirty="0">
                <a:effectLst/>
                <a:latin typeface="+mj-ea"/>
                <a:ea typeface="+mj-ea"/>
              </a:endParaRP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zh-CN" altLang="en-US" sz="3200" dirty="0"/>
                <a:t>其它特性未实现阻塞</a:t>
              </a:r>
              <a:r>
                <a:rPr lang="en-US" altLang="zh-CN" sz="3200" dirty="0"/>
                <a:t>/</a:t>
              </a:r>
              <a:r>
                <a:rPr lang="zh-CN" altLang="en-US" sz="3200" dirty="0"/>
                <a:t>非阻塞</a:t>
              </a:r>
              <a:r>
                <a:rPr lang="en-US" altLang="zh-CN" sz="3200" dirty="0"/>
                <a:t>,</a:t>
              </a:r>
              <a:r>
                <a:rPr lang="zh-CN" altLang="en-US" sz="3200" dirty="0"/>
                <a:t>公平</a:t>
              </a:r>
              <a:r>
                <a:rPr lang="en-US" altLang="zh-CN" sz="3200" dirty="0"/>
                <a:t>/</a:t>
              </a:r>
              <a:r>
                <a:rPr lang="zh-CN" altLang="en-US" sz="3200" dirty="0"/>
                <a:t>非公平</a:t>
              </a:r>
              <a:r>
                <a:rPr lang="en-US" altLang="zh-CN" sz="3200" dirty="0"/>
                <a:t>……</a:t>
              </a:r>
              <a:endParaRPr lang="zh-CN" altLang="en-US" sz="3200" dirty="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8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Redisson</a:t>
              </a:r>
              <a:endParaRPr lang="en-US" altLang="zh-CN" sz="8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Redisson</a:t>
            </a: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简介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38555" y="2517140"/>
            <a:ext cx="14364970" cy="7293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Redisson是一个在Redis的基础上实现的Java驻内存数据网格（In-Memory Data Grid）。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它不仅提供了一系列的分布式的Java常用对象，还提供了许多分布式服务。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其中包括(BitSet, Set, Multimap, SortedSet, Map, List, Queue, BlockingQueue, Deque, BlockingDeque, Semaphore, Lock, AtomicLong, CountDownLatch, Publish / Subscribe, Bloom filter, Remote service, Spring cache, Executor service, Live Object service, Scheduler service) 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Redisson提供了使用Redis的最简单和最便捷的方法。Redisson的宗旨是促进使用者对Redis的关注分离（Separation of Concern），从而让使用者能够将精力更集中地放在处理业务逻辑上。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0" y="2073275"/>
            <a:ext cx="7092950" cy="11214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7885" y="11861800"/>
            <a:ext cx="854964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/>
              <a:t>https://github.com/redisson/redisson/wiki/目录</a:t>
            </a:r>
            <a:endParaRPr lang="zh-CN" altLang="en-US" sz="3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RLock-RedissonLock</a:t>
            </a:r>
            <a:endParaRPr lang="en-US" altLang="zh-CN" sz="6000" b="1" dirty="0" err="1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775" y="2358570"/>
            <a:ext cx="11972925" cy="8591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38555" y="2517140"/>
            <a:ext cx="1029144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简介：</a:t>
            </a:r>
            <a:endParaRPr lang="en-US" altLang="zh-CN" sz="3600" b="1" i="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实现</a:t>
            </a:r>
            <a:r>
              <a:rPr lang="en-US" altLang="zh-CN" sz="3600" dirty="0" err="1">
                <a:solidFill>
                  <a:srgbClr val="24292F"/>
                </a:solidFill>
                <a:latin typeface="+mj-ea"/>
                <a:ea typeface="+mj-ea"/>
              </a:rPr>
              <a:t>java.util.concurrent.locks.Lock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接口</a:t>
            </a:r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使用方式与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java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中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lock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一致</a:t>
            </a:r>
            <a:endParaRPr lang="en-US" altLang="zh-CN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b="0" i="0" dirty="0" err="1">
                <a:solidFill>
                  <a:srgbClr val="24292F"/>
                </a:solidFill>
                <a:latin typeface="+mj-ea"/>
                <a:ea typeface="+mj-ea"/>
              </a:rPr>
              <a:t>lua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脚本保证命令原子性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Future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+lua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脚本实现锁续期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Future+redis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订阅发布实现锁使用完成通知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  <a:sym typeface="+mn-ea"/>
              </a:rPr>
              <a:t>RLock-RedissonLock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76300" y="6360795"/>
            <a:ext cx="16516350" cy="6146165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138555" y="2517140"/>
            <a:ext cx="102914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加锁命令：</a:t>
            </a:r>
            <a:endParaRPr lang="en-US" altLang="zh-CN" sz="3600" b="1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exists: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检查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key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是否存在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hincrby：将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key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对应的值加一，实现可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pexpire: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以毫秒为单位设置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key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有效时间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hexists：检查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key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的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field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是否存在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pttl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：返回指定</a:t>
            </a:r>
            <a:r>
              <a:rPr lang="en-US" altLang="zh-CN" sz="3600" b="0" i="0" dirty="0">
                <a:solidFill>
                  <a:srgbClr val="24292F"/>
                </a:solidFill>
                <a:latin typeface="+mj-ea"/>
                <a:ea typeface="+mj-ea"/>
              </a:rPr>
              <a:t>key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有效时间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12863195" y="2644140"/>
            <a:ext cx="102914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参数：</a:t>
            </a:r>
            <a:endParaRPr lang="en-US" altLang="zh-CN" sz="3600" b="1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KEYS[1]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：锁名称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ARGV[1]</a:t>
            </a:r>
            <a:r>
              <a:rPr lang="zh-CN" altLang="en-US" sz="3600" b="0" i="0" dirty="0">
                <a:solidFill>
                  <a:srgbClr val="24292F"/>
                </a:solidFill>
                <a:latin typeface="+mj-ea"/>
                <a:ea typeface="+mj-ea"/>
              </a:rPr>
              <a:t>：锁存活时间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ARGV[2]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：当前线程</a:t>
            </a:r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id</a:t>
            </a:r>
            <a:endParaRPr lang="zh-CN" altLang="en-US" sz="3600" b="0" i="0" dirty="0">
              <a:solidFill>
                <a:srgbClr val="24292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  <a:sym typeface="+mn-ea"/>
              </a:rPr>
              <a:t>RLock-RedissonLock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8555" y="2517140"/>
            <a:ext cx="119589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解锁：</a:t>
            </a:r>
            <a:r>
              <a:rPr lang="zh-CN" altLang="en-US" sz="3600" i="0" dirty="0">
                <a:solidFill>
                  <a:srgbClr val="24292F"/>
                </a:solidFill>
                <a:latin typeface="+mj-ea"/>
                <a:ea typeface="+mj-ea"/>
              </a:rPr>
              <a:t>通过当前线程</a:t>
            </a:r>
            <a:r>
              <a:rPr lang="en-US" altLang="zh-CN" sz="3600" i="0" dirty="0">
                <a:solidFill>
                  <a:srgbClr val="24292F"/>
                </a:solidFill>
                <a:latin typeface="+mj-ea"/>
                <a:ea typeface="+mj-ea"/>
              </a:rPr>
              <a:t>id</a:t>
            </a:r>
            <a:r>
              <a:rPr lang="zh-CN" altLang="en-US" sz="3600" i="0" dirty="0">
                <a:solidFill>
                  <a:srgbClr val="24292F"/>
                </a:solidFill>
                <a:latin typeface="+mj-ea"/>
                <a:ea typeface="+mj-ea"/>
              </a:rPr>
              <a:t>名称的</a:t>
            </a:r>
            <a:r>
              <a:rPr lang="en-US" altLang="zh-CN" sz="3600" i="0" dirty="0">
                <a:solidFill>
                  <a:srgbClr val="24292F"/>
                </a:solidFill>
                <a:latin typeface="+mj-ea"/>
                <a:ea typeface="+mj-ea"/>
              </a:rPr>
              <a:t>field</a:t>
            </a:r>
            <a:r>
              <a:rPr lang="zh-CN" altLang="en-US" sz="3600" i="0" dirty="0">
                <a:solidFill>
                  <a:srgbClr val="24292F"/>
                </a:solidFill>
                <a:latin typeface="+mj-ea"/>
                <a:ea typeface="+mj-ea"/>
              </a:rPr>
              <a:t>减少来逐步释放锁</a:t>
            </a: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38555" y="5219700"/>
            <a:ext cx="17101185" cy="64014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 201"/>
          <p:cNvPicPr>
            <a:picLocks noChangeAspect="1"/>
          </p:cNvPicPr>
          <p:nvPr/>
        </p:nvPicPr>
        <p:blipFill>
          <a:blip r:embed="rId1" cstate="email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53000"/>
                    </a14:imgEffect>
                  </a14:imgLayer>
                </a14:imgProps>
              </a:ext>
            </a:extLst>
          </a:blip>
          <a:srcRect t="12505" b="12505"/>
          <a:stretch>
            <a:fillRect/>
          </a:stretch>
        </p:blipFill>
        <p:spPr>
          <a:xfrm>
            <a:off x="0" y="26695"/>
            <a:ext cx="24384000" cy="13662609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54000"/>
              </a:srgbClr>
            </a:outerShdw>
          </a:effectLst>
        </p:spPr>
      </p:pic>
      <p:pic>
        <p:nvPicPr>
          <p:cNvPr id="202" name="image 202"/>
          <p:cNvPicPr>
            <a:picLocks noChangeAspect="1"/>
          </p:cNvPicPr>
          <p:nvPr/>
        </p:nvPicPr>
        <p:blipFill>
          <a:blip r:embed="rId3">
            <a:alphaModFix amt="90196"/>
          </a:blip>
          <a:srcRect/>
          <a:stretch>
            <a:fillRect/>
          </a:stretch>
        </p:blipFill>
        <p:spPr>
          <a:xfrm>
            <a:off x="0" y="-25400"/>
            <a:ext cx="6121400" cy="13741400"/>
          </a:xfrm>
          <a:prstGeom prst="rect">
            <a:avLst/>
          </a:prstGeom>
        </p:spPr>
      </p:pic>
      <p:pic>
        <p:nvPicPr>
          <p:cNvPr id="206" name="image 20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337701" y="4147178"/>
            <a:ext cx="685800" cy="660400"/>
          </a:xfrm>
          <a:prstGeom prst="rect">
            <a:avLst/>
          </a:prstGeom>
        </p:spPr>
      </p:pic>
      <p:sp>
        <p:nvSpPr>
          <p:cNvPr id="208" name="Object 208"/>
          <p:cNvSpPr txBox="1"/>
          <p:nvPr/>
        </p:nvSpPr>
        <p:spPr>
          <a:xfrm>
            <a:off x="19413926" y="979664"/>
            <a:ext cx="1473200" cy="2908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r">
              <a:lnSpc>
                <a:spcPct val="100000"/>
              </a:lnSpc>
            </a:pPr>
            <a:r>
              <a:rPr lang="zh-CN" sz="9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10" name="image 20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3909726" y="-12700"/>
            <a:ext cx="483614" cy="13741400"/>
          </a:xfrm>
          <a:prstGeom prst="rect">
            <a:avLst/>
          </a:prstGeom>
        </p:spPr>
      </p:pic>
      <p:pic>
        <p:nvPicPr>
          <p:cNvPr id="2011" name="image 2011"/>
          <p:cNvPicPr>
            <a:picLocks noChangeAspect="1"/>
          </p:cNvPicPr>
          <p:nvPr/>
        </p:nvPicPr>
        <p:blipFill>
          <a:blip r:embed="rId6" cstate="email"/>
          <a:srcRect/>
          <a:stretch>
            <a:fillRect/>
          </a:stretch>
        </p:blipFill>
        <p:spPr>
          <a:xfrm>
            <a:off x="1143000" y="1055864"/>
            <a:ext cx="3025160" cy="907598"/>
          </a:xfrm>
          <a:prstGeom prst="rect">
            <a:avLst/>
          </a:prstGeom>
        </p:spPr>
      </p:pic>
      <p:sp>
        <p:nvSpPr>
          <p:cNvPr id="17" name="Object 205"/>
          <p:cNvSpPr txBox="1"/>
          <p:nvPr/>
        </p:nvSpPr>
        <p:spPr>
          <a:xfrm>
            <a:off x="8085658" y="4839105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Object 205"/>
          <p:cNvSpPr txBox="1"/>
          <p:nvPr/>
        </p:nvSpPr>
        <p:spPr>
          <a:xfrm>
            <a:off x="8085658" y="7116576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11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Object 205"/>
          <p:cNvSpPr txBox="1"/>
          <p:nvPr/>
        </p:nvSpPr>
        <p:spPr>
          <a:xfrm>
            <a:off x="8085658" y="9394047"/>
            <a:ext cx="8802750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11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7" cstate="email"/>
          <a:srcRect/>
          <a:stretch>
            <a:fillRect/>
          </a:stretch>
        </p:blipFill>
        <p:spPr>
          <a:xfrm rot="5400000">
            <a:off x="16359640" y="6019765"/>
            <a:ext cx="12447493" cy="2519693"/>
          </a:xfrm>
          <a:prstGeom prst="rect">
            <a:avLst/>
          </a:prstGeom>
        </p:spPr>
      </p:pic>
      <p:sp>
        <p:nvSpPr>
          <p:cNvPr id="204" name="Object 204"/>
          <p:cNvSpPr txBox="1"/>
          <p:nvPr/>
        </p:nvSpPr>
        <p:spPr>
          <a:xfrm>
            <a:off x="6349601" y="3675757"/>
            <a:ext cx="7609441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endParaRPr lang="zh-CN" altLang="en-US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Object 205"/>
          <p:cNvSpPr txBox="1"/>
          <p:nvPr/>
        </p:nvSpPr>
        <p:spPr>
          <a:xfrm>
            <a:off x="6349601" y="1911973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Object 207"/>
          <p:cNvSpPr txBox="1"/>
          <p:nvPr/>
        </p:nvSpPr>
        <p:spPr>
          <a:xfrm>
            <a:off x="4301850" y="1740771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3" name="Object 2013"/>
          <p:cNvSpPr txBox="1"/>
          <p:nvPr/>
        </p:nvSpPr>
        <p:spPr>
          <a:xfrm>
            <a:off x="4224454" y="3737526"/>
            <a:ext cx="2047824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bject 205"/>
          <p:cNvSpPr txBox="1"/>
          <p:nvPr/>
        </p:nvSpPr>
        <p:spPr>
          <a:xfrm>
            <a:off x="6436468" y="6010608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Redisson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14"/>
          <p:cNvSpPr txBox="1"/>
          <p:nvPr/>
        </p:nvSpPr>
        <p:spPr>
          <a:xfrm>
            <a:off x="4288195" y="5847928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5"/>
          <p:cNvSpPr txBox="1"/>
          <p:nvPr/>
        </p:nvSpPr>
        <p:spPr>
          <a:xfrm>
            <a:off x="6349600" y="3908976"/>
            <a:ext cx="7609442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分布式锁方案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Object 205"/>
          <p:cNvSpPr txBox="1"/>
          <p:nvPr/>
        </p:nvSpPr>
        <p:spPr>
          <a:xfrm>
            <a:off x="6445808" y="8212719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plg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fx</a:t>
            </a:r>
            <a:r>
              <a:rPr lang="en-US" altLang="zh-CN" sz="54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-starter-</a:t>
            </a:r>
            <a:r>
              <a:rPr lang="en-US" altLang="zh-CN" sz="5400" b="1" i="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distributedLock</a:t>
            </a: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Object 2014"/>
          <p:cNvSpPr txBox="1"/>
          <p:nvPr/>
        </p:nvSpPr>
        <p:spPr>
          <a:xfrm>
            <a:off x="4297535" y="8050039"/>
            <a:ext cx="1985645" cy="1168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7600" b="1" i="0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7600" b="1" dirty="0">
                <a:solidFill>
                  <a:srgbClr val="F4D4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US" altLang="zh-CN" sz="7600" b="1" i="0" dirty="0">
              <a:solidFill>
                <a:srgbClr val="F4D4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205"/>
          <p:cNvSpPr txBox="1"/>
          <p:nvPr/>
        </p:nvSpPr>
        <p:spPr>
          <a:xfrm>
            <a:off x="6445808" y="10347804"/>
            <a:ext cx="11252044" cy="8255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  <a:buClrTx/>
              <a:buSzTx/>
              <a:buFontTx/>
            </a:pPr>
            <a:endParaRPr lang="en-US" altLang="zh-CN" sz="5400" b="1" i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  <a:sym typeface="+mn-ea"/>
              </a:rPr>
              <a:t>RLock-RedissonLock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8555" y="2517140"/>
            <a:ext cx="102914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续期命令：</a:t>
            </a:r>
            <a:r>
              <a:rPr lang="zh-CN" altLang="en-US" sz="3600" i="0" dirty="0">
                <a:solidFill>
                  <a:srgbClr val="24292F"/>
                </a:solidFill>
                <a:latin typeface="+mj-ea"/>
                <a:ea typeface="+mj-ea"/>
              </a:rPr>
              <a:t>当未指定锁定时间时才会触发自动续期</a:t>
            </a: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850745" y="6025515"/>
            <a:ext cx="8656955" cy="4989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76300" y="6025515"/>
            <a:ext cx="13267690" cy="66967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红锁</a:t>
            </a:r>
            <a:r>
              <a:rPr lang="en-US" altLang="zh-CN" sz="6000" b="1" dirty="0">
                <a:solidFill>
                  <a:srgbClr val="2254F4"/>
                </a:solidFill>
                <a:latin typeface="+mj-ea"/>
                <a:ea typeface="+mj-ea"/>
              </a:rPr>
              <a:t>-</a:t>
            </a: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</a:rPr>
              <a:t>RedLock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76300" y="11861165"/>
            <a:ext cx="1219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b="1">
                <a:sym typeface="+mn-ea"/>
              </a:rPr>
              <a:t>http://redis.cn/topics/distlock.html</a:t>
            </a:r>
            <a:endParaRPr lang="zh-CN" altLang="en-US" sz="3200" b="1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7885" y="2358390"/>
            <a:ext cx="12805410" cy="8585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Redlock算法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在Redis的分布式环境中，我们假设有N个Redis master。这些节点完全互相独立，不存在主从复制或者其他集群协调机制。之前我们已经描述了在Redis单实例下怎么安全地获取和释放锁。我们确保将在每（N)个实例上使用此方法获取和释放锁。在这个样例中，我们假设有5个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Redis master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节点，这是一个比较合理的设置，所以我们需要在5台机器上面或者5台虚拟机上面运行这些实例，这样保证他们不会同时都宕掉。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为了取到锁，客户端应该执行以下操作: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获取当前Unix时间，以毫秒为单位。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次尝试从N个实例，使用相同的key和随机值获取锁。在步骤2，当向Redis设置锁时,客户端应该设置一个网络连接和响应超时时间，这个超时时间应该小于锁的失效时间。例如你的锁自动失效时间为10秒，则超时时间应该在5-50毫秒之间。这样可以避免服务器端Redis已经挂掉的情况下，客户端还在死死地等待响应结果。如果服务器端没有在规定时间内响应，客户端应该尽快尝试另外一个Redis实例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客户端使用当前时间减去开始获取锁时间（步骤1记录的时间）就得到获取锁使用的时间。当且仅当从大多数（这里是个节点）的Redis节点都取到锁，并且使用的时间小于锁失效时间时，锁才算获取成功。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如果取到了锁，key的真正有效时间等于有效时间减去获取锁所使用的时间（步骤3计算的结果）。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如果因为某些原因，获取锁失败（没有在至少N/2+1个Redis实例取到锁或者取锁时间已经超过了有效时间），客户端应该在所有的Redis实例上进行解锁（即便某些Redis实例根本就没有加锁成功）。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036415" y="2230755"/>
            <a:ext cx="6471285" cy="87236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 err="1">
                <a:solidFill>
                  <a:srgbClr val="2254F4"/>
                </a:solidFill>
                <a:latin typeface="+mj-ea"/>
                <a:ea typeface="+mj-ea"/>
                <a:sym typeface="+mn-ea"/>
              </a:rPr>
              <a:t>RLock-</a:t>
            </a:r>
            <a:r>
              <a:rPr lang="zh-CN" altLang="en-US" sz="6000" b="1" dirty="0" err="1">
                <a:solidFill>
                  <a:srgbClr val="2254F4"/>
                </a:solidFill>
                <a:latin typeface="+mj-ea"/>
                <a:ea typeface="+mj-ea"/>
                <a:sym typeface="+mn-ea"/>
              </a:rPr>
              <a:t>其它成员</a:t>
            </a:r>
            <a:endParaRPr lang="zh-CN" altLang="en-US" sz="6000" b="1" dirty="0" err="1">
              <a:solidFill>
                <a:srgbClr val="2254F4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1138555" y="2517140"/>
            <a:ext cx="1826514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红锁</a:t>
            </a:r>
            <a:r>
              <a:rPr lang="en-US" altLang="zh-CN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(</a:t>
            </a:r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RedissonRedLock</a:t>
            </a:r>
            <a:r>
              <a:rPr lang="en-US" altLang="zh-CN" sz="3600" b="1" i="0" dirty="0">
                <a:solidFill>
                  <a:srgbClr val="24292F"/>
                </a:solidFill>
                <a:latin typeface="+mj-ea"/>
                <a:ea typeface="+mj-ea"/>
              </a:rPr>
              <a:t>)</a:t>
            </a:r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：</a:t>
            </a:r>
            <a:r>
              <a:rPr lang="zh-CN" altLang="en-US" sz="3600" i="0" dirty="0">
                <a:solidFill>
                  <a:srgbClr val="24292F"/>
                </a:solidFill>
                <a:latin typeface="+mj-ea"/>
                <a:ea typeface="+mj-ea"/>
              </a:rPr>
              <a:t>实现了Redlock介绍的加锁算法。该对象也可以用来将多个RLock对象关联为一个红锁，每个RLock对象实例可以来自于不同的Redisson实例。</a:t>
            </a: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联锁</a:t>
            </a:r>
            <a:r>
              <a:rPr lang="en-US" altLang="zh-CN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(</a:t>
            </a:r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RedissonMultiLock</a:t>
            </a:r>
            <a:r>
              <a:rPr lang="en-US" altLang="zh-CN" sz="3600" b="1" i="0" dirty="0">
                <a:solidFill>
                  <a:srgbClr val="24292F"/>
                </a:solidFill>
                <a:latin typeface="+mj-ea"/>
                <a:ea typeface="+mj-ea"/>
              </a:rPr>
              <a:t>)</a:t>
            </a:r>
            <a:r>
              <a:rPr lang="zh-CN" altLang="en-US" sz="3600" b="1" i="0" dirty="0">
                <a:solidFill>
                  <a:srgbClr val="24292F"/>
                </a:solidFill>
                <a:latin typeface="+mj-ea"/>
                <a:ea typeface="+mj-ea"/>
              </a:rPr>
              <a:t>：</a:t>
            </a:r>
            <a:r>
              <a:rPr lang="zh-CN" altLang="en-US" sz="3600" i="0" dirty="0">
                <a:solidFill>
                  <a:srgbClr val="24292F"/>
                </a:solidFill>
                <a:latin typeface="+mj-ea"/>
                <a:ea typeface="+mj-ea"/>
              </a:rPr>
              <a:t>组合多个</a:t>
            </a:r>
            <a:r>
              <a:rPr lang="en-US" altLang="zh-CN" sz="3600" i="0" dirty="0">
                <a:solidFill>
                  <a:srgbClr val="24292F"/>
                </a:solidFill>
                <a:latin typeface="+mj-ea"/>
                <a:ea typeface="+mj-ea"/>
              </a:rPr>
              <a:t>RLock</a:t>
            </a:r>
            <a:r>
              <a:rPr lang="zh-CN" altLang="en-US" sz="3600" i="0" dirty="0">
                <a:solidFill>
                  <a:srgbClr val="24292F"/>
                </a:solidFill>
                <a:latin typeface="+mj-ea"/>
                <a:ea typeface="+mj-ea"/>
              </a:rPr>
              <a:t>为一个锁全部加锁成功才表示获取锁成功</a:t>
            </a: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公平锁</a:t>
            </a:r>
            <a:r>
              <a:rPr lang="en-US" altLang="zh-CN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(</a:t>
            </a:r>
            <a:r>
              <a:rPr lang="zh-CN" altLang="en-US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RedissonFairLock</a:t>
            </a:r>
            <a:r>
              <a:rPr lang="en-US" altLang="zh-CN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)</a:t>
            </a:r>
            <a:r>
              <a:rPr lang="zh-CN" altLang="en-US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：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当多个Redisson客户端线程同时请求加锁时，优先分配给先发出请求的线程。所有请求线程会在一个队列中排队，当某个线程出现宕机时，Redisson会等待5秒后继续下一个线程</a:t>
            </a: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读写锁</a:t>
            </a:r>
            <a:r>
              <a:rPr lang="en-US" altLang="zh-CN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(</a:t>
            </a:r>
            <a:r>
              <a:rPr lang="en-US" altLang="zh-CN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RReadWriteLock)</a:t>
            </a:r>
            <a:r>
              <a:rPr lang="zh-CN" altLang="en-US" sz="3600" b="1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：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  <a:sym typeface="+mn-ea"/>
              </a:rPr>
              <a:t>读读兼容、读写互斥、写写互斥、写读互斥</a:t>
            </a: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zh-CN" altLang="en-US" sz="3600" i="0" dirty="0">
              <a:solidFill>
                <a:srgbClr val="24292F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  <a:buClrTx/>
                <a:buSzTx/>
                <a:buFontTx/>
              </a:pP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plg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fx</a:t>
              </a:r>
              <a:r>
                <a:rPr lang="en-US" altLang="zh-CN" sz="6000" b="1" i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-starter-</a:t>
              </a:r>
              <a:r>
                <a:rPr lang="en-US" altLang="zh-CN" sz="6000" b="1" i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distributedLock</a:t>
              </a:r>
              <a:endParaRPr lang="en-US" altLang="zh-CN" sz="6000" b="1" i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依赖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2192000" y="7037343"/>
            <a:ext cx="9218261" cy="230832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&gt;plg-fx-starter-distributedLock&lt;/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lang="en-US" altLang="zh-CN" sz="4800" dirty="0"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101033" y="7037343"/>
            <a:ext cx="8143009" cy="4154984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&gt;com.prolog.framework&lt;/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groupId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&gt;plg-fx-parent&lt;/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artifactId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&gt;2.1.0.release&lt;/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version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&gt;pom&lt;/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type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    &lt;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&gt;import&lt;/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scope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dependencies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b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&lt;/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&gt;</a:t>
            </a:r>
            <a:endParaRPr kumimoji="0" lang="zh-CN" altLang="zh-CN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1034" y="2179924"/>
            <a:ext cx="1750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说明</a:t>
            </a:r>
            <a:endParaRPr lang="zh-CN" altLang="en-US" sz="48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033" y="3131446"/>
            <a:ext cx="13188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dependencyManagement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Maven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中统一版本管理，配置后项目中使用相关依赖可不指定版本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dirty="0">
              <a:solidFill>
                <a:srgbClr val="24292F"/>
              </a:solidFill>
              <a:latin typeface="+mj-ea"/>
              <a:ea typeface="+mj-ea"/>
            </a:endParaRPr>
          </a:p>
          <a:p>
            <a:pPr algn="l"/>
            <a:r>
              <a:rPr kumimoji="0" lang="zh-CN" altLang="zh-CN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plg-fx-starter-distributedLock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：提供了</a:t>
            </a:r>
            <a:r>
              <a:rPr kumimoji="0" lang="en-US" altLang="zh-CN" sz="36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Redssion-RLock</a:t>
            </a:r>
            <a:r>
              <a:rPr kumimoji="0" lang="zh-CN" altLang="en-US" sz="36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封装，使用更简便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使用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01034" y="2050367"/>
            <a:ext cx="202349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distributedLock</a:t>
            </a:r>
            <a:r>
              <a:rPr lang="zh-CN" altLang="en-US" sz="3600" b="1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：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增加依赖后注入即可使用，简化用逻辑，无需关注释放锁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kumimoji="0" lang="zh-CN" altLang="zh-CN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executeForWait</a:t>
            </a:r>
            <a:r>
              <a:rPr kumimoji="0" lang="zh-CN" altLang="en-US" sz="3600" b="1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：</a:t>
            </a:r>
            <a:endParaRPr kumimoji="0" lang="en-US" altLang="zh-CN" sz="3600" b="1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String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lockId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：锁名称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waitMilliseconds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：最长等待时间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long </a:t>
            </a:r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expireMilliseconds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 </a:t>
            </a:r>
            <a:r>
              <a:rPr lang="zh-CN" altLang="en-US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锁过期时间</a:t>
            </a:r>
            <a:endParaRPr lang="en-US" altLang="zh-CN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  <a:p>
            <a:pPr algn="l"/>
            <a:r>
              <a:rPr lang="en-US" altLang="zh-CN" sz="3600" b="0" i="0" dirty="0" err="1">
                <a:solidFill>
                  <a:srgbClr val="24292F"/>
                </a:solidFill>
                <a:effectLst/>
                <a:latin typeface="+mj-ea"/>
                <a:ea typeface="+mj-ea"/>
              </a:rPr>
              <a:t>ActionInterface</a:t>
            </a:r>
            <a:r>
              <a:rPr lang="en-US" altLang="zh-CN" sz="3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&lt;Boolean&gt; action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 ：业务实现接口，返回</a:t>
            </a:r>
            <a:r>
              <a:rPr lang="en-US" altLang="zh-CN" sz="3600" dirty="0">
                <a:solidFill>
                  <a:srgbClr val="24292F"/>
                </a:solidFill>
                <a:latin typeface="+mj-ea"/>
                <a:ea typeface="+mj-ea"/>
              </a:rPr>
              <a:t>Boolean</a:t>
            </a:r>
            <a:r>
              <a:rPr lang="zh-CN" altLang="en-US" sz="3600" dirty="0">
                <a:solidFill>
                  <a:srgbClr val="24292F"/>
                </a:solidFill>
                <a:latin typeface="+mj-ea"/>
                <a:ea typeface="+mj-ea"/>
              </a:rPr>
              <a:t>标识业务执行情况</a:t>
            </a:r>
            <a:endParaRPr lang="zh-CN" altLang="en-US" sz="3600" b="0" i="0" dirty="0">
              <a:solidFill>
                <a:srgbClr val="24292F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01034" y="6562465"/>
            <a:ext cx="22406666" cy="5693866"/>
          </a:xfrm>
          <a:prstGeom prst="rect">
            <a:avLst/>
          </a:prstGeom>
          <a:solidFill>
            <a:srgbClr val="E3ED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@Autowired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protected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DistributedLock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endParaRPr kumimoji="0" lang="en-US" altLang="zh-CN" sz="2800" b="0" i="0" u="none" strike="noStrike" cap="none" normalizeH="0" baseline="0" dirty="0">
              <a:ln>
                <a:noFill/>
              </a:ln>
              <a:solidFill>
                <a:srgbClr val="080808"/>
              </a:solidFill>
              <a:effectLst/>
              <a:latin typeface="+mj-ea"/>
              <a:ea typeface="+mj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  <a:t>@Override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9E880D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public 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627A"/>
                </a:solidFill>
                <a:effectLst/>
                <a:latin typeface="+mj-ea"/>
                <a:ea typeface="+mj-ea"/>
              </a:rPr>
              <a:t>lockAddStore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Long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id)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throws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Exception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boolean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distributedLock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.executeForWait(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String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0" i="1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valueOf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(id),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1000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*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60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() -&gt; {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 storeInfo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=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.findById(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51691"/>
                </a:solidFill>
                <a:effectLst/>
                <a:latin typeface="+mj-ea"/>
                <a:ea typeface="+mj-ea"/>
              </a:rPr>
              <a:t>id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,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class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.setCount(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.getCount() +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+mj-ea"/>
                <a:ea typeface="+mj-ea"/>
              </a:rPr>
              <a:t>1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871094"/>
                </a:solidFill>
                <a:effectLst/>
                <a:latin typeface="+mj-ea"/>
                <a:ea typeface="+mj-ea"/>
              </a:rPr>
              <a:t>storeMapper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.update(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storeInfo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true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});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    </a:t>
            </a:r>
            <a:r>
              <a:rPr kumimoji="0" lang="zh-CN" altLang="zh-CN" sz="2800" b="1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+mj-ea"/>
                <a:ea typeface="+mj-ea"/>
              </a:rPr>
              <a:t>return 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ea"/>
                <a:ea typeface="+mj-ea"/>
              </a:rPr>
              <a:t>result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;</a:t>
            </a:r>
            <a:b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</a:b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+mj-ea"/>
                <a:ea typeface="+mj-ea"/>
              </a:rPr>
              <a:t>}</a:t>
            </a:r>
            <a:endParaRPr lang="en-US" altLang="zh-CN" sz="5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image 11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2" name="image 110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12700" y="6146800"/>
            <a:ext cx="24409400" cy="101600"/>
          </a:xfrm>
          <a:prstGeom prst="rect">
            <a:avLst/>
          </a:prstGeom>
        </p:spPr>
      </p:pic>
      <p:pic>
        <p:nvPicPr>
          <p:cNvPr id="1107" name="image 110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1108" name="image 1108"/>
          <p:cNvPicPr>
            <a:picLocks noChangeAspect="1"/>
          </p:cNvPicPr>
          <p:nvPr/>
        </p:nvPicPr>
        <p:blipFill>
          <a:blip r:embed="rId4">
            <a:alphaModFix amt="70489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80000"/>
                    </a14:imgEffect>
                    <a14:imgEffect>
                      <a14:colorTemperature colorTemp="6156"/>
                    </a14:imgEffect>
                    <a14:imgEffect>
                      <a14:saturation sat="20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-648466" y="0"/>
            <a:ext cx="25032458" cy="13715990"/>
          </a:xfrm>
          <a:prstGeom prst="rect">
            <a:avLst/>
          </a:prstGeom>
        </p:spPr>
      </p:pic>
      <p:pic>
        <p:nvPicPr>
          <p:cNvPr id="1109" name="image 1109"/>
          <p:cNvPicPr>
            <a:picLocks noChangeAspect="1"/>
          </p:cNvPicPr>
          <p:nvPr/>
        </p:nvPicPr>
        <p:blipFill>
          <a:blip r:embed="rId6">
            <a:alphaModFix amt="74901"/>
          </a:blip>
          <a:srcRect/>
          <a:stretch>
            <a:fillRect/>
          </a:stretch>
        </p:blipFill>
        <p:spPr>
          <a:xfrm>
            <a:off x="4951694" y="3364622"/>
            <a:ext cx="14480611" cy="6986754"/>
          </a:xfrm>
          <a:prstGeom prst="rect">
            <a:avLst/>
          </a:prstGeom>
        </p:spPr>
      </p:pic>
      <p:sp>
        <p:nvSpPr>
          <p:cNvPr id="11010" name="Object 11010"/>
          <p:cNvSpPr txBox="1"/>
          <p:nvPr/>
        </p:nvSpPr>
        <p:spPr>
          <a:xfrm>
            <a:off x="14475277" y="8263443"/>
            <a:ext cx="3672098" cy="469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r>
              <a:rPr lang="zh-CN" altLang="en-US" sz="3100" b="1" i="0" spc="558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扫我了解更多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1" name="Object 11011"/>
          <p:cNvSpPr txBox="1"/>
          <p:nvPr/>
        </p:nvSpPr>
        <p:spPr>
          <a:xfrm>
            <a:off x="6190476" y="4386944"/>
            <a:ext cx="7223243" cy="25273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汇报完毕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8000" b="1" i="0" spc="166" dirty="0">
                <a:solidFill>
                  <a:srgbClr val="0858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  <a:endParaRPr lang="en-US" altLang="zh-CN" sz="8000" b="1" i="0" spc="166" dirty="0">
              <a:solidFill>
                <a:srgbClr val="0858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2" name="Object 11012"/>
          <p:cNvSpPr txBox="1"/>
          <p:nvPr/>
        </p:nvSpPr>
        <p:spPr>
          <a:xfrm>
            <a:off x="6146562" y="7999187"/>
            <a:ext cx="5340581" cy="533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500" i="0" spc="35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打造称心如意的物流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13" name="Object 11013"/>
          <p:cNvSpPr txBox="1"/>
          <p:nvPr/>
        </p:nvSpPr>
        <p:spPr>
          <a:xfrm>
            <a:off x="6343581" y="8733343"/>
            <a:ext cx="4851400" cy="3429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200" i="0" spc="154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 LOGISTICS FIT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014" name="image 11014"/>
          <p:cNvPicPr>
            <a:picLocks noChangeAspect="1"/>
          </p:cNvPicPr>
          <p:nvPr/>
        </p:nvPicPr>
        <p:blipFill>
          <a:blip r:embed="rId7" cstate="email"/>
          <a:srcRect/>
          <a:stretch>
            <a:fillRect/>
          </a:stretch>
        </p:blipFill>
        <p:spPr>
          <a:xfrm>
            <a:off x="14581903" y="4908657"/>
            <a:ext cx="3126494" cy="31667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锁简介</a:t>
              </a:r>
              <a:endPara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锁简介</a:t>
            </a:r>
            <a:endParaRPr lang="zh-CN" altLang="en-US" sz="6000" b="1" dirty="0">
              <a:solidFill>
                <a:srgbClr val="2254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93215" y="2564130"/>
            <a:ext cx="15144750" cy="372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作用：</a:t>
            </a:r>
            <a:r>
              <a:rPr lang="zh-CN" altLang="en-US" sz="40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控制共享资源的访问，保障同一时间只有一个程序能操作共享资源</a:t>
            </a:r>
            <a:endParaRPr lang="zh-CN" altLang="en-US" sz="40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endParaRPr lang="zh-CN" altLang="en-US" sz="40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r>
              <a:rPr lang="zh-CN" altLang="en-US" sz="4000" b="1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副作用：</a:t>
            </a:r>
            <a:r>
              <a:rPr lang="zh-CN" altLang="en-US" sz="4000" i="0" dirty="0">
                <a:solidFill>
                  <a:srgbClr val="FF0000"/>
                </a:solidFill>
                <a:effectLst/>
                <a:latin typeface="+mj-ea"/>
                <a:ea typeface="+mj-ea"/>
              </a:rPr>
              <a:t>导致竞争程序性能下降，处理不当会导致死锁程序崩溃</a:t>
            </a:r>
            <a:endParaRPr lang="zh-CN" altLang="en-US" sz="40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endParaRPr lang="zh-CN" altLang="en-US" sz="40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r>
              <a:rPr lang="zh-CN" altLang="en-US" sz="3600" b="1" dirty="0">
                <a:latin typeface="+mj-ea"/>
                <a:ea typeface="+mj-ea"/>
                <a:sym typeface="+mn-ea"/>
              </a:rPr>
              <a:t>典型场景：</a:t>
            </a:r>
            <a:r>
              <a:rPr lang="zh-CN" altLang="en-US" sz="3600" dirty="0">
                <a:latin typeface="+mj-ea"/>
                <a:ea typeface="+mj-ea"/>
                <a:sym typeface="+mn-ea"/>
              </a:rPr>
              <a:t>库存，积分，金额</a:t>
            </a:r>
            <a:endParaRPr lang="zh-CN" altLang="en-US" sz="3600" i="0" dirty="0">
              <a:solidFill>
                <a:srgbClr val="333333"/>
              </a:solidFill>
              <a:effectLst/>
              <a:latin typeface="+mj-ea"/>
              <a:ea typeface="+mj-ea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593352" y="7454020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396917" y="7335604"/>
            <a:ext cx="133028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乐观锁：</a:t>
            </a:r>
            <a:r>
              <a:rPr lang="zh-CN" altLang="en-US" sz="3600" dirty="0">
                <a:latin typeface="+mj-ea"/>
                <a:ea typeface="+mj-ea"/>
              </a:rPr>
              <a:t>认为数据在一般情况下不会造成冲突，在访问记录前不会加排他锁，而是在进行数据提交更新时，才会对数据冲突与否进行检测</a:t>
            </a:r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96917" y="10105101"/>
            <a:ext cx="129929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+mj-ea"/>
                <a:ea typeface="+mj-ea"/>
              </a:rPr>
              <a:t>悲观锁：</a:t>
            </a:r>
            <a:r>
              <a:rPr lang="zh-CN" altLang="en-US" sz="3600" dirty="0">
                <a:latin typeface="+mj-ea"/>
                <a:ea typeface="+mj-ea"/>
              </a:rPr>
              <a:t>认为数据很容易被其他线程修改，在处理数据前就加锁，并在整个数据处理过程中数据都处于锁定状态</a:t>
            </a:r>
            <a:endParaRPr lang="zh-CN" altLang="en-US" sz="3600" dirty="0">
              <a:latin typeface="+mj-ea"/>
              <a:ea typeface="+mj-ea"/>
            </a:endParaRPr>
          </a:p>
          <a:p>
            <a:endParaRPr lang="zh-CN" altLang="en-US" sz="3600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93352" y="10223517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乐观锁</a:t>
            </a:r>
            <a:endParaRPr lang="zh-CN" altLang="en-US" sz="6000" b="1" dirty="0">
              <a:solidFill>
                <a:srgbClr val="2254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操作共享资源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保存时检查资源是否已过期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已过期重试操作过程，或直接报错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共享资源需记录版本标识</a:t>
            </a:r>
            <a:endParaRPr lang="zh-CN" altLang="en-US" sz="4000" b="1" dirty="0">
              <a:latin typeface="+mj-ea"/>
              <a:ea typeface="+mj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653" y="2376801"/>
            <a:ext cx="7160874" cy="95738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悲观锁</a:t>
            </a:r>
            <a:endParaRPr lang="zh-CN" altLang="en-US" sz="6000" b="1" dirty="0">
              <a:solidFill>
                <a:srgbClr val="2254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4472" y="2564411"/>
            <a:ext cx="12480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latin typeface="+mj-ea"/>
                <a:ea typeface="+mj-ea"/>
              </a:rPr>
              <a:t>过程：</a:t>
            </a:r>
            <a:endParaRPr lang="en-US" altLang="zh-CN" sz="4800" dirty="0">
              <a:solidFill>
                <a:srgbClr val="333333"/>
              </a:solidFill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获取锁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持有锁，操作数据</a:t>
            </a:r>
            <a:endParaRPr lang="en-US" altLang="zh-CN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pPr marL="914400" indent="-914400">
              <a:buAutoNum type="arabicPeriod"/>
            </a:pPr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释放锁</a:t>
            </a:r>
            <a:endParaRPr lang="zh-CN" altLang="en-US" sz="4800" b="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44473" y="7907262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2148038" y="7788846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指定所有程序都能访问到的标识为锁</a:t>
            </a:r>
            <a:endParaRPr lang="zh-CN" altLang="en-US" sz="4000" b="1" dirty="0"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48038" y="9353320"/>
            <a:ext cx="10172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+mj-ea"/>
                <a:ea typeface="+mj-ea"/>
              </a:rPr>
              <a:t>需记录锁与程序对应关系，用于释放锁</a:t>
            </a:r>
            <a:endParaRPr lang="zh-CN" altLang="en-US" sz="4000" b="1" dirty="0">
              <a:latin typeface="+mj-ea"/>
              <a:ea typeface="+mj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44473" y="9471736"/>
            <a:ext cx="498764" cy="471055"/>
          </a:xfrm>
          <a:prstGeom prst="rect">
            <a:avLst/>
          </a:prstGeom>
          <a:solidFill>
            <a:srgbClr val="DD4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0439" y="2073503"/>
            <a:ext cx="4751175" cy="104399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28"/>
          <p:cNvSpPr txBox="1"/>
          <p:nvPr/>
        </p:nvSpPr>
        <p:spPr>
          <a:xfrm>
            <a:off x="2656262" y="2724299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竞争锁失败：阻塞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非阻塞</a:t>
            </a:r>
            <a:endParaRPr lang="zh-CN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637555" y="4355640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竞争锁过程：公平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非公平</a:t>
            </a:r>
            <a:endParaRPr lang="zh-CN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656262" y="7618323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锁是否可共享：共享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排他</a:t>
            </a:r>
            <a:endParaRPr lang="zh-CN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656262" y="5986981"/>
            <a:ext cx="100637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锁是否可被重复获取：可重入</a:t>
            </a:r>
            <a:r>
              <a:rPr lang="en-US" altLang="zh-CN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非可重入</a:t>
            </a:r>
            <a:endParaRPr lang="zh-CN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6000" b="1" dirty="0">
                <a:solidFill>
                  <a:srgbClr val="2254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中实现的锁特性</a:t>
            </a:r>
            <a:endParaRPr lang="zh-CN" altLang="en-US" sz="6000" b="1" dirty="0">
              <a:solidFill>
                <a:srgbClr val="2254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52697" y="2842715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833990" y="4474056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52697" y="7736739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852697" y="6105397"/>
            <a:ext cx="498764" cy="471055"/>
          </a:xfrm>
          <a:prstGeom prst="rect">
            <a:avLst/>
          </a:prstGeom>
          <a:solidFill>
            <a:srgbClr val="F39C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473" y="1955652"/>
            <a:ext cx="5154130" cy="113253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225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1" name="组合 301"/>
          <p:cNvGrpSpPr/>
          <p:nvPr/>
        </p:nvGrpSpPr>
        <p:grpSpPr>
          <a:xfrm>
            <a:off x="11425402" y="5152041"/>
            <a:ext cx="11714516" cy="2817854"/>
            <a:chOff x="11425402" y="5152041"/>
            <a:chExt cx="11714516" cy="2817854"/>
          </a:xfrm>
        </p:grpSpPr>
        <p:pic>
          <p:nvPicPr>
            <p:cNvPr id="302" name="image 302"/>
            <p:cNvPicPr>
              <a:picLocks noChangeAspect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>
            <a:xfrm>
              <a:off x="11527002" y="7043568"/>
              <a:ext cx="11137900" cy="139700"/>
            </a:xfrm>
            <a:prstGeom prst="rect">
              <a:avLst/>
            </a:prstGeom>
          </p:spPr>
        </p:pic>
        <p:sp>
          <p:nvSpPr>
            <p:cNvPr id="303" name="Object 303"/>
            <p:cNvSpPr txBox="1"/>
            <p:nvPr/>
          </p:nvSpPr>
          <p:spPr>
            <a:xfrm>
              <a:off x="11425402" y="5152041"/>
              <a:ext cx="11714516" cy="15621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altLang="en-US" sz="8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分布式锁方案</a:t>
              </a:r>
              <a:endPara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4" name="Object 304"/>
            <p:cNvSpPr txBox="1"/>
            <p:nvPr/>
          </p:nvSpPr>
          <p:spPr>
            <a:xfrm>
              <a:off x="11425402" y="7360295"/>
              <a:ext cx="10465600" cy="609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l">
                <a:lnSpc>
                  <a:spcPct val="100000"/>
                </a:lnSpc>
              </a:pPr>
              <a:r>
                <a:rPr lang="zh-CN" sz="4000" b="0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 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5" name="组合 305"/>
          <p:cNvGrpSpPr/>
          <p:nvPr/>
        </p:nvGrpSpPr>
        <p:grpSpPr>
          <a:xfrm>
            <a:off x="449097" y="2947818"/>
            <a:ext cx="11077904" cy="7467600"/>
            <a:chOff x="449097" y="2947818"/>
            <a:chExt cx="11077904" cy="7467600"/>
          </a:xfrm>
        </p:grpSpPr>
        <p:sp>
          <p:nvSpPr>
            <p:cNvPr id="306" name="Object 306"/>
            <p:cNvSpPr txBox="1"/>
            <p:nvPr/>
          </p:nvSpPr>
          <p:spPr>
            <a:xfrm>
              <a:off x="449097" y="2871618"/>
              <a:ext cx="11077904" cy="74676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r>
                <a:rPr lang="en-US" altLang="zh-CN" sz="49000" b="1" i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07" name="image 307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90550" y="5873683"/>
              <a:ext cx="10795000" cy="1562100"/>
            </a:xfrm>
            <a:prstGeom prst="rect">
              <a:avLst/>
            </a:prstGeom>
          </p:spPr>
        </p:pic>
        <p:sp>
          <p:nvSpPr>
            <p:cNvPr id="308" name="Object 308"/>
            <p:cNvSpPr txBox="1"/>
            <p:nvPr/>
          </p:nvSpPr>
          <p:spPr>
            <a:xfrm>
              <a:off x="1994312" y="5968933"/>
              <a:ext cx="7987474" cy="1219200"/>
            </a:xfrm>
            <a:prstGeom prst="rect">
              <a:avLst/>
            </a:prstGeom>
          </p:spPr>
          <p:txBody>
            <a:bodyPr vert="horz" rtlCol="0" anchor="t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sz="8000" b="1" i="0" dirty="0">
                  <a:solidFill>
                    <a:srgbClr val="F4D4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PART ONE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9" name="image 309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1157539" y="667972"/>
            <a:ext cx="2259655" cy="677934"/>
          </a:xfrm>
          <a:prstGeom prst="rect">
            <a:avLst/>
          </a:prstGeom>
        </p:spPr>
      </p:pic>
      <p:sp>
        <p:nvSpPr>
          <p:cNvPr id="12" name="Object 3010"/>
          <p:cNvSpPr txBox="1"/>
          <p:nvPr/>
        </p:nvSpPr>
        <p:spPr>
          <a:xfrm>
            <a:off x="374453" y="12827575"/>
            <a:ext cx="10393074" cy="513707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Copyright© 202</a:t>
            </a:r>
            <a:r>
              <a:rPr lang="en-US" alt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sz="3000" b="0" i="0" spc="16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INTPLOG, Inc. Confidential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image 120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76300" y="1765300"/>
            <a:ext cx="22631400" cy="88900"/>
          </a:xfrm>
          <a:prstGeom prst="rect">
            <a:avLst/>
          </a:prstGeom>
        </p:spPr>
      </p:pic>
      <p:sp>
        <p:nvSpPr>
          <p:cNvPr id="12021" name="Object 12021"/>
          <p:cNvSpPr txBox="1"/>
          <p:nvPr/>
        </p:nvSpPr>
        <p:spPr>
          <a:xfrm>
            <a:off x="1810327" y="346530"/>
            <a:ext cx="16786211" cy="9144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6000" b="1" dirty="0">
                <a:solidFill>
                  <a:srgbClr val="2254F4"/>
                </a:solidFill>
                <a:latin typeface="+mj-ea"/>
                <a:ea typeface="+mj-ea"/>
              </a:rPr>
              <a:t>分布式锁</a:t>
            </a:r>
            <a:endParaRPr lang="zh-CN" altLang="en-US" sz="6000" b="1" dirty="0">
              <a:solidFill>
                <a:srgbClr val="2254F4"/>
              </a:solidFill>
              <a:latin typeface="+mj-ea"/>
              <a:ea typeface="+mj-ea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857593" y="524579"/>
            <a:ext cx="486880" cy="1021418"/>
          </a:xfrm>
          <a:prstGeom prst="parallelogram">
            <a:avLst/>
          </a:prstGeom>
          <a:solidFill>
            <a:srgbClr val="2254F4"/>
          </a:solidFill>
          <a:ln>
            <a:solidFill>
              <a:srgbClr val="225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76342" y="2084416"/>
            <a:ext cx="207198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单体应用：使用</a:t>
            </a:r>
            <a:r>
              <a:rPr lang="en-US" altLang="zh-CN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synchronized</a:t>
            </a:r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或者</a:t>
            </a:r>
            <a:r>
              <a:rPr lang="en-US" altLang="zh-CN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Lock</a:t>
            </a:r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的方式来解决多线程之间的共享数据一致性问题。</a:t>
            </a:r>
            <a:endParaRPr lang="zh-CN" altLang="en-US" sz="40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endParaRPr lang="zh-CN" altLang="en-US" sz="40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  <a:p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分布式集群：没有共同的</a:t>
            </a:r>
            <a:r>
              <a:rPr lang="en-US" altLang="zh-CN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JVM</a:t>
            </a:r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那么就需要另一种锁机制，来处理这种跨</a:t>
            </a:r>
            <a:r>
              <a:rPr lang="en-US" altLang="zh-CN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JVM</a:t>
            </a:r>
            <a:r>
              <a:rPr lang="zh-CN" altLang="en-US" sz="400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进程之间的数据一致性问题，这就是分布式锁。</a:t>
            </a:r>
            <a:endParaRPr lang="zh-CN" altLang="en-US" sz="4000" i="0" dirty="0">
              <a:solidFill>
                <a:srgbClr val="333333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473" y="6100284"/>
            <a:ext cx="8478044" cy="62025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6568" y="6089677"/>
            <a:ext cx="8478044" cy="622376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PP_MARK_KEY" val="f543e33a-e91e-4d4a-80ee-a3c8cbd62aa7"/>
  <p:tag name="COMMONDATA" val="eyJoZGlkIjoiMWFjMGU4N2FjYjM5YjAzOWZlOTU4YjM4ZGJiZjczNTg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4873</Words>
  <Application>WPS 演示</Application>
  <PresentationFormat>自定义</PresentationFormat>
  <Paragraphs>307</Paragraphs>
  <Slides>26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Calibri</vt:lpstr>
      <vt:lpstr>Microsoft JhengHei</vt:lpstr>
      <vt:lpstr>Arial Unicode MS</vt:lpstr>
      <vt:lpstr>等线</vt:lpstr>
      <vt:lpstr>黑体</vt:lpstr>
      <vt:lpstr>Arial Black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普罗格-品牌文化部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普罗格2021年PPT模版标准版</dc:title>
  <dc:creator>李航</dc:creator>
  <dc:subject>PPT模版</dc:subject>
  <cp:lastModifiedBy>M.</cp:lastModifiedBy>
  <cp:revision>239</cp:revision>
  <dcterms:created xsi:type="dcterms:W3CDTF">2021-03-08T09:12:00Z</dcterms:created>
  <dcterms:modified xsi:type="dcterms:W3CDTF">2023-02-21T15:58:06Z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2050177FB9F34296AD8D4110341433FF</vt:lpwstr>
  </property>
  <property fmtid="{D5CDD505-2E9C-101B-9397-08002B2CF9AE}" pid="3" name="KSOProductBuildVer">
    <vt:lpwstr>2052-11.1.0.13703</vt:lpwstr>
  </property>
</Properties>
</file>